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7" r:id="rId2"/>
    <p:sldMasterId id="2147483663" r:id="rId3"/>
  </p:sldMasterIdLst>
  <p:notesMasterIdLst>
    <p:notesMasterId r:id="rId19"/>
  </p:notesMasterIdLst>
  <p:handoutMasterIdLst>
    <p:handoutMasterId r:id="rId20"/>
  </p:handoutMasterIdLst>
  <p:sldIdLst>
    <p:sldId id="270" r:id="rId4"/>
    <p:sldId id="340" r:id="rId5"/>
    <p:sldId id="364" r:id="rId6"/>
    <p:sldId id="365" r:id="rId7"/>
    <p:sldId id="307" r:id="rId8"/>
    <p:sldId id="318" r:id="rId9"/>
    <p:sldId id="341" r:id="rId10"/>
    <p:sldId id="350" r:id="rId11"/>
    <p:sldId id="372" r:id="rId12"/>
    <p:sldId id="373" r:id="rId13"/>
    <p:sldId id="374" r:id="rId14"/>
    <p:sldId id="369" r:id="rId15"/>
    <p:sldId id="370" r:id="rId16"/>
    <p:sldId id="371" r:id="rId17"/>
    <p:sldId id="362" r:id="rId18"/>
  </p:sldIdLst>
  <p:sldSz cx="9906000" cy="6858000" type="A4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50"/>
    <a:srgbClr val="31AA1C"/>
    <a:srgbClr val="9DBCB0"/>
    <a:srgbClr val="93B1CC"/>
    <a:srgbClr val="B7AA9E"/>
    <a:srgbClr val="C4C18E"/>
    <a:srgbClr val="CF3900"/>
    <a:srgbClr val="00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75307" autoAdjust="0"/>
  </p:normalViewPr>
  <p:slideViewPr>
    <p:cSldViewPr snapToGrid="0">
      <p:cViewPr>
        <p:scale>
          <a:sx n="50" d="100"/>
          <a:sy n="50" d="100"/>
        </p:scale>
        <p:origin x="-1620" y="-858"/>
      </p:cViewPr>
      <p:guideLst>
        <p:guide orient="horz" pos="2152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1B268D8-772F-4AA2-BD65-894DB7EEA3AB}" type="datetimeFigureOut">
              <a:rPr lang="en-GB"/>
              <a:pPr>
                <a:defRPr/>
              </a:pPr>
              <a:t>21/11/2014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ECC18C-B870-4CBA-B1D2-0AF8257E1B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407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66DD35-4827-472A-A6BE-CB91432A69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601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GU</a:t>
            </a:r>
            <a:r>
              <a:rPr lang="en-US" baseline="0" dirty="0" smtClean="0"/>
              <a:t> work and demo of registry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82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a back office screen used by the publications repository (Enlighten</a:t>
            </a:r>
            <a:r>
              <a:rPr lang="en-US" baseline="0" dirty="0" smtClean="0"/>
              <a:t>) </a:t>
            </a:r>
            <a:r>
              <a:rPr lang="en-US" dirty="0" smtClean="0"/>
              <a:t>team and does not show publicly.  Encouraging inclusion of dataset information in papers and checking compliance.  It allows us to report to RCUK.  </a:t>
            </a:r>
          </a:p>
          <a:p>
            <a:endParaRPr lang="en-GB" dirty="0" smtClean="0"/>
          </a:p>
          <a:p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A490E-D60C-4C73-B85E-D0636F43A11F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5E453-AEEE-4E2B-97A3-E72F97DC1084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A11BE-CB52-466E-84D7-34C7292F2FF1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alt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1098" y="9430137"/>
            <a:ext cx="2944958" cy="4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lnSpc>
                <a:spcPts val="3539"/>
              </a:lnSpc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1pPr>
            <a:lvl2pPr marL="751197" indent="-288922" eaLnBrk="0">
              <a:lnSpc>
                <a:spcPts val="3539"/>
              </a:lnSpc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2pPr>
            <a:lvl3pPr marL="1155687" indent="-231137" eaLnBrk="0">
              <a:lnSpc>
                <a:spcPts val="3539"/>
              </a:lnSpc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3pPr>
            <a:lvl4pPr marL="1617962" indent="-231137" eaLnBrk="0">
              <a:lnSpc>
                <a:spcPts val="3539"/>
              </a:lnSpc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4pPr>
            <a:lvl5pPr marL="2080237" indent="-231137" eaLnBrk="0">
              <a:lnSpc>
                <a:spcPts val="3539"/>
              </a:lnSpc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5pPr>
            <a:lvl6pPr marL="2542512" indent="-231137" defTabSz="454250" eaLnBrk="0" fontAlgn="base" hangingPunct="0">
              <a:lnSpc>
                <a:spcPts val="3539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6pPr>
            <a:lvl7pPr marL="3004787" indent="-231137" defTabSz="454250" eaLnBrk="0" fontAlgn="base" hangingPunct="0">
              <a:lnSpc>
                <a:spcPts val="3539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7pPr>
            <a:lvl8pPr marL="3467062" indent="-231137" defTabSz="454250" eaLnBrk="0" fontAlgn="base" hangingPunct="0">
              <a:lnSpc>
                <a:spcPts val="3539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8pPr>
            <a:lvl9pPr marL="3929337" indent="-231137" defTabSz="454250" eaLnBrk="0" fontAlgn="base" hangingPunct="0">
              <a:lnSpc>
                <a:spcPts val="3539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9pPr>
          </a:lstStyle>
          <a:p>
            <a:pPr eaLnBrk="1">
              <a:lnSpc>
                <a:spcPct val="100000"/>
              </a:lnSpc>
            </a:pPr>
            <a:fld id="{6A5710E0-48B3-41A5-8720-A613D25EBFBC}" type="slidenum">
              <a:rPr lang="en-GB" altLang="en-US" sz="12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rPr>
              <a:pPr eaLnBrk="1">
                <a:lnSpc>
                  <a:spcPct val="100000"/>
                </a:lnSpc>
              </a:pPr>
              <a:t>2</a:t>
            </a:fld>
            <a:endParaRPr lang="en-GB" altLang="en-US" sz="1200">
              <a:solidFill>
                <a:srgbClr val="000000"/>
              </a:solidFill>
              <a:latin typeface="Helvetica" charset="0"/>
              <a:ea typeface="Helvetica Light" charset="0"/>
              <a:cs typeface="Helvetica Light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xfrm>
            <a:off x="679606" y="4715867"/>
            <a:ext cx="5438464" cy="446842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4550"/>
            <a:endParaRPr lang="en-US" altLang="en-US" dirty="0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51098" y="9430137"/>
            <a:ext cx="2944958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55" tIns="46227" rIns="92455" bIns="46227" anchor="b"/>
          <a:lstStyle>
            <a:lvl1pPr eaLnBrk="0">
              <a:lnSpc>
                <a:spcPts val="3500"/>
              </a:lnSpc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1pPr>
            <a:lvl2pPr marL="742950" indent="-285750" eaLnBrk="0">
              <a:lnSpc>
                <a:spcPts val="3500"/>
              </a:lnSpc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2pPr>
            <a:lvl3pPr marL="1143000" indent="-228600" eaLnBrk="0">
              <a:lnSpc>
                <a:spcPts val="3500"/>
              </a:lnSpc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3pPr>
            <a:lvl4pPr marL="1600200" indent="-228600" eaLnBrk="0">
              <a:lnSpc>
                <a:spcPts val="3500"/>
              </a:lnSpc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4pPr>
            <a:lvl5pPr marL="2057400" indent="-228600" eaLnBrk="0">
              <a:lnSpc>
                <a:spcPts val="3500"/>
              </a:lnSpc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572E2D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429A06DC-7F49-4D04-9108-90A1B3692C88}" type="slidenum">
              <a:rPr lang="en-GB" altLang="en-US" sz="1200">
                <a:solidFill>
                  <a:srgbClr val="000000"/>
                </a:solidFill>
                <a:latin typeface="Arial" pitchFamily="34" charset="0"/>
                <a:ea typeface="Helvetica Light" charset="0"/>
                <a:cs typeface="Arial" pitchFamily="34" charset="0"/>
                <a:sym typeface="Helvetica" charset="0"/>
              </a:rPr>
              <a:pPr algn="r" eaLnBrk="1">
                <a:lnSpc>
                  <a:spcPct val="100000"/>
                </a:lnSpc>
              </a:pPr>
              <a:t>3</a:t>
            </a:fld>
            <a:endParaRPr lang="en-GB" altLang="en-US" sz="1200">
              <a:solidFill>
                <a:srgbClr val="000000"/>
              </a:solidFill>
              <a:latin typeface="Arial" pitchFamily="34" charset="0"/>
              <a:ea typeface="Helvetica Light" charset="0"/>
              <a:cs typeface="Arial" pitchFamily="34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err="1" smtClean="0"/>
              <a:t>DataCite</a:t>
            </a:r>
            <a:r>
              <a:rPr lang="en-GB" dirty="0" smtClean="0"/>
              <a:t>.  Robust data storage.  Simple and clean metadata schema.  Digital Object Identifier (DOI) per collection (not file).  New version needs new DOI.  Includes advice on citation.</a:t>
            </a:r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B57F05-7FA1-480F-AAFA-1A631EFE905F}" type="slidenum">
              <a:rPr lang="en-GB" sz="1200"/>
              <a:pPr algn="r"/>
              <a:t>4</a:t>
            </a:fld>
            <a:endParaRPr lang="en-GB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DB3D6C-5737-4DC9-A4A1-BE2D4E71D365}" type="slidenum">
              <a:rPr lang="en-GB" sz="1200"/>
              <a:pPr algn="r"/>
              <a:t>5</a:t>
            </a:fld>
            <a:endParaRPr lang="en-GB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DB3D6C-5737-4DC9-A4A1-BE2D4E71D365}" type="slidenum">
              <a:rPr lang="en-GB" sz="1200"/>
              <a:pPr algn="r"/>
              <a:t>6</a:t>
            </a:fld>
            <a:endParaRPr lang="en-GB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A42C6F-F0D1-4483-A329-8FF1C0C88208}" type="slidenum">
              <a:rPr lang="en-GB" sz="1200"/>
              <a:pPr algn="r"/>
              <a:t>7</a:t>
            </a:fld>
            <a:endParaRPr lang="en-GB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82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sky.jpg"/>
          <p:cNvPicPr>
            <a:picLocks noChangeAspect="1"/>
          </p:cNvPicPr>
          <p:nvPr userDrawn="1"/>
        </p:nvPicPr>
        <p:blipFill>
          <a:blip r:embed="rId2" cstate="print"/>
          <a:srcRect t="2911" r="681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9906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6" name="Picture 8" descr="UoG_keylin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49263" y="1927225"/>
            <a:ext cx="5859462" cy="1057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3600" b="1">
                <a:solidFill>
                  <a:srgbClr val="00213B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3033713"/>
            <a:ext cx="5859462" cy="973137"/>
          </a:xfrm>
        </p:spPr>
        <p:txBody>
          <a:bodyPr/>
          <a:lstStyle>
            <a:lvl1pPr>
              <a:buNone/>
              <a:defRPr sz="3600" b="0">
                <a:solidFill>
                  <a:srgbClr val="00213B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381500" cy="5257801"/>
          </a:xfrm>
          <a:prstGeom prst="rect">
            <a:avLst/>
          </a:prstGeom>
        </p:spPr>
        <p:txBody>
          <a:bodyPr/>
          <a:lstStyle>
            <a:lvl2pPr marL="533101" indent="-531513"/>
            <a:lvl3pPr marL="247634" indent="-244459"/>
            <a:lvl4pPr marL="438650" indent="-259275"/>
            <a:lvl5pPr marL="621730" indent="-274091"/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28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330927" hangingPunct="0">
              <a:defRPr>
                <a:latin typeface="Helvetica" charset="0"/>
                <a:cs typeface="Helvetica Light" charset="0"/>
                <a:sym typeface="Helvetica" charset="0"/>
              </a:defRPr>
            </a:lvl1pPr>
          </a:lstStyle>
          <a:p>
            <a:pPr>
              <a:defRPr/>
            </a:pPr>
            <a:fld id="{07676372-E833-4BD8-BD7E-0D020D99509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891357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0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330927" hangingPunct="0">
              <a:defRPr>
                <a:latin typeface="Helvetica" charset="0"/>
                <a:cs typeface="Helvetica Light" charset="0"/>
                <a:sym typeface="Helvetica" charset="0"/>
              </a:defRPr>
            </a:lvl1pPr>
          </a:lstStyle>
          <a:p>
            <a:pPr>
              <a:defRPr/>
            </a:pPr>
            <a:fld id="{333150CF-CCE6-411F-9946-BAA83FD35D7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50502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sky.jpg"/>
          <p:cNvPicPr>
            <a:picLocks noChangeAspect="1"/>
          </p:cNvPicPr>
          <p:nvPr userDrawn="1"/>
        </p:nvPicPr>
        <p:blipFill>
          <a:blip r:embed="rId2" cstate="print"/>
          <a:srcRect t="2911" r="681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9906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6" name="Picture 8" descr="UoG_keylin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49263" y="1927225"/>
            <a:ext cx="5859462" cy="1057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3600" b="1">
                <a:solidFill>
                  <a:srgbClr val="00213B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3033713"/>
            <a:ext cx="5859462" cy="973137"/>
          </a:xfrm>
        </p:spPr>
        <p:txBody>
          <a:bodyPr/>
          <a:lstStyle>
            <a:lvl1pPr>
              <a:buNone/>
              <a:defRPr sz="3600" b="0">
                <a:solidFill>
                  <a:srgbClr val="00213B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721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93700" y="2501900"/>
            <a:ext cx="9080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Body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1612900"/>
            <a:ext cx="6934200" cy="6731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5250-DD2C-4C89-9797-240D297406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27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AE09F-FB51-4562-B53F-53E565AA94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0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5A65-47ED-4569-B313-F54FA09DBE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9202C-C9FE-4CB5-AF59-003CABA192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0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6916B-09EB-493B-8AF6-92027261D11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0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93700" y="2501900"/>
            <a:ext cx="9080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pitchFamily="-106" charset="0"/>
                <a:ea typeface="Arial" pitchFamily="-106" charset="0"/>
                <a:cs typeface="Arial" pitchFamily="-106" charset="0"/>
              </a:rPr>
              <a:t>Body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1612900"/>
            <a:ext cx="6934200" cy="6731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5250-DD2C-4C89-9797-240D297406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AE09F-FB51-4562-B53F-53E565AA94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5A65-47ED-4569-B313-F54FA09DBE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9202C-C9FE-4CB5-AF59-003CABA1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6916B-09EB-493B-8AF6-92027261D1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 descr="PPT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r="6808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9"/>
          <p:cNvSpPr>
            <a:spLocks noChangeArrowheads="1"/>
          </p:cNvSpPr>
          <p:nvPr/>
        </p:nvSpPr>
        <p:spPr bwMode="auto">
          <a:xfrm>
            <a:off x="0" y="0"/>
            <a:ext cx="9906000" cy="1380753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1pPr>
            <a:lvl2pPr eaLnBrk="0"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2pPr>
            <a:lvl3pPr eaLnBrk="0"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3pPr>
            <a:lvl4pPr eaLnBrk="0"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4pPr>
            <a:lvl5pPr eaLnBrk="0"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5pPr>
            <a:lvl6pPr marL="1363663" indent="9096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6pPr>
            <a:lvl7pPr marL="1820863" indent="9096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7pPr>
            <a:lvl8pPr marL="2278063" indent="9096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8pPr>
            <a:lvl9pPr marL="2735263" indent="9096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9pPr>
          </a:lstStyle>
          <a:p>
            <a:pPr defTabSz="673547" eaLnBrk="1">
              <a:defRPr/>
            </a:pPr>
            <a:endParaRPr lang="en-US" altLang="en-US" sz="14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image1.png" descr="UoG_keyline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47" y="375047"/>
            <a:ext cx="1968624" cy="62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49263" y="212726"/>
            <a:ext cx="5859462" cy="277177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3600">
                <a:solidFill>
                  <a:srgbClr val="00213B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49263" y="3033714"/>
            <a:ext cx="5859462" cy="268763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SzTx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632395" indent="-630807">
              <a:spcBef>
                <a:spcPts val="1200"/>
              </a:spcBef>
              <a:defRPr sz="3600">
                <a:latin typeface="Arial"/>
                <a:ea typeface="Arial"/>
                <a:cs typeface="Arial"/>
                <a:sym typeface="Arial"/>
              </a:defRPr>
            </a:lvl2pPr>
            <a:lvl3pPr marL="265095" indent="-261919">
              <a:spcBef>
                <a:spcPts val="1200"/>
              </a:spcBef>
              <a:defRPr sz="3600">
                <a:latin typeface="Arial"/>
                <a:ea typeface="Arial"/>
                <a:cs typeface="Arial"/>
                <a:sym typeface="Arial"/>
              </a:defRPr>
            </a:lvl3pPr>
            <a:lvl4pPr marL="479393" indent="-300019">
              <a:spcBef>
                <a:spcPts val="1200"/>
              </a:spcBef>
              <a:defRPr sz="3600">
                <a:latin typeface="Arial"/>
                <a:ea typeface="Arial"/>
                <a:cs typeface="Arial"/>
                <a:sym typeface="Arial"/>
              </a:defRPr>
            </a:lvl4pPr>
            <a:lvl5pPr marL="664801" indent="-317162">
              <a:spcBef>
                <a:spcPts val="1200"/>
              </a:spcBef>
              <a:defRPr sz="3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2947105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"/>
          <p:cNvSpPr>
            <a:spLocks noChangeArrowheads="1"/>
          </p:cNvSpPr>
          <p:nvPr/>
        </p:nvSpPr>
        <p:spPr bwMode="auto">
          <a:xfrm>
            <a:off x="394209" y="2501429"/>
            <a:ext cx="9080097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6" tIns="45717" rIns="45716" bIns="45717">
            <a:spAutoFit/>
          </a:bodyPr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1pPr>
            <a:lvl2pPr eaLnBrk="0"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2pPr>
            <a:lvl3pPr eaLnBrk="0"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3pPr>
            <a:lvl4pPr eaLnBrk="0"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4pPr>
            <a:lvl5pPr eaLnBrk="0"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5pPr>
            <a:lvl6pPr marL="1363663" indent="9096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6pPr>
            <a:lvl7pPr marL="1820863" indent="9096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7pPr>
            <a:lvl8pPr marL="2278063" indent="9096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8pPr>
            <a:lvl9pPr marL="2735263" indent="9096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9pPr>
          </a:lstStyle>
          <a:p>
            <a:pPr defTabSz="673547" eaLnBrk="1"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Body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06400" y="1612900"/>
            <a:ext cx="6934200" cy="6731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457170">
              <a:buSzTx/>
              <a:buNone/>
            </a:lvl2pPr>
            <a:lvl3pPr marL="0" indent="914340">
              <a:buSzTx/>
              <a:buNone/>
            </a:lvl3pPr>
            <a:lvl4pPr marL="0" indent="1371510">
              <a:buSzTx/>
              <a:buNone/>
            </a:lvl4pPr>
            <a:lvl5pPr marL="0" indent="1828680">
              <a:buSzTx/>
              <a:buNone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5" name="Shape 17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330927" hangingPunct="0">
              <a:defRPr>
                <a:latin typeface="Helvetica" charset="0"/>
                <a:cs typeface="Helvetica Light" charset="0"/>
                <a:sym typeface="Helvetica" charset="0"/>
              </a:defRPr>
            </a:lvl1pPr>
          </a:lstStyle>
          <a:p>
            <a:pPr>
              <a:defRPr/>
            </a:pPr>
            <a:fld id="{8E455C2E-8C80-4851-B07E-C6942A97FF8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24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21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330927" hangingPunct="0">
              <a:defRPr>
                <a:latin typeface="Helvetica" charset="0"/>
                <a:cs typeface="Helvetica Light" charset="0"/>
                <a:sym typeface="Helvetica" charset="0"/>
              </a:defRPr>
            </a:lvl1pPr>
          </a:lstStyle>
          <a:p>
            <a:pPr>
              <a:defRPr/>
            </a:pPr>
            <a:fld id="{21284395-18AA-4B03-8416-FDEC22D8E9B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748080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0"/>
            <a:ext cx="9906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622425"/>
            <a:ext cx="9348787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0663" y="6570663"/>
            <a:ext cx="795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63080416-9A8D-4397-A5F3-DAB52AAB8A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5" descr="UoG_keyline.eps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Arial" pitchFamily="-105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2800" b="1">
          <a:solidFill>
            <a:srgbClr val="00213B"/>
          </a:solidFill>
          <a:latin typeface="+mn-lt"/>
          <a:ea typeface="Arial" pitchFamily="-105" charset="0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Arial" pitchFamily="-105" charset="0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Arial" pitchFamily="-105" charset="0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ea typeface="Arial" pitchFamily="-105" charset="0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Arial" pitchFamily="-105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"/>
          <p:cNvSpPr>
            <a:spLocks noChangeArrowheads="1"/>
          </p:cNvSpPr>
          <p:nvPr/>
        </p:nvSpPr>
        <p:spPr bwMode="auto">
          <a:xfrm>
            <a:off x="0" y="0"/>
            <a:ext cx="9906000" cy="1380753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1pPr>
            <a:lvl2pPr eaLnBrk="0"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2pPr>
            <a:lvl3pPr eaLnBrk="0"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3pPr>
            <a:lvl4pPr eaLnBrk="0"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4pPr>
            <a:lvl5pPr eaLnBrk="0"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5pPr>
            <a:lvl6pPr marL="1363663" indent="9096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6pPr>
            <a:lvl7pPr marL="1820863" indent="9096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7pPr>
            <a:lvl8pPr marL="2278063" indent="9096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8pPr>
            <a:lvl9pPr marL="2735263" indent="9096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Helvetica" charset="0"/>
                <a:ea typeface="Helvetica Light" charset="0"/>
                <a:cs typeface="Helvetica Light" charset="0"/>
                <a:sym typeface="Helvetica" charset="0"/>
              </a:defRPr>
            </a:lvl9pPr>
          </a:lstStyle>
          <a:p>
            <a:pPr defTabSz="673547" eaLnBrk="1">
              <a:defRPr/>
            </a:pPr>
            <a:endParaRPr lang="en-US" altLang="en-US" sz="14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9219" name="image1.png" descr="UoG_keyline.ep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47" y="375047"/>
            <a:ext cx="1968624" cy="62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220" name="Shape 4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0" cy="171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6" tIns="45717" rIns="45716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Title Text</a:t>
            </a:r>
          </a:p>
        </p:txBody>
      </p:sp>
      <p:sp>
        <p:nvSpPr>
          <p:cNvPr id="9221" name="Shape 5"/>
          <p:cNvSpPr>
            <a:spLocks noGrp="1"/>
          </p:cNvSpPr>
          <p:nvPr>
            <p:ph type="body" idx="1"/>
          </p:nvPr>
        </p:nvSpPr>
        <p:spPr bwMode="auto">
          <a:xfrm>
            <a:off x="417184" y="1622971"/>
            <a:ext cx="9348545" cy="52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 Bold" pitchFamily="34" charset="0"/>
              </a:rPr>
              <a:t>Body Level One</a:t>
            </a:r>
          </a:p>
          <a:p>
            <a:pPr lvl="1"/>
            <a:r>
              <a:rPr lang="en-US" altLang="en-US" smtClean="0">
                <a:sym typeface="Arial Bold" pitchFamily="34" charset="0"/>
              </a:rPr>
              <a:t>Body Level Two</a:t>
            </a:r>
          </a:p>
          <a:p>
            <a:pPr lvl="2"/>
            <a:r>
              <a:rPr lang="en-US" altLang="en-US" smtClean="0">
                <a:sym typeface="Arial Bold" pitchFamily="34" charset="0"/>
              </a:rPr>
              <a:t>Body Level Three</a:t>
            </a:r>
          </a:p>
          <a:p>
            <a:pPr lvl="3"/>
            <a:r>
              <a:rPr lang="en-US" altLang="en-US" smtClean="0">
                <a:sym typeface="Arial Bold" pitchFamily="34" charset="0"/>
              </a:rPr>
              <a:t>Body Level Four</a:t>
            </a:r>
          </a:p>
          <a:p>
            <a:pPr lvl="4"/>
            <a:r>
              <a:rPr lang="en-US" altLang="en-US" smtClean="0">
                <a:sym typeface="Arial Bold" pitchFamily="34" charset="0"/>
              </a:rPr>
              <a:t>Body Level Five</a:t>
            </a:r>
          </a:p>
        </p:txBody>
      </p:sp>
      <p:sp>
        <p:nvSpPr>
          <p:cNvPr id="9222" name="Shape 6"/>
          <p:cNvSpPr>
            <a:spLocks noGrp="1"/>
          </p:cNvSpPr>
          <p:nvPr>
            <p:ph type="sldNum" sz="quarter" idx="2"/>
          </p:nvPr>
        </p:nvSpPr>
        <p:spPr bwMode="auto">
          <a:xfrm>
            <a:off x="9110328" y="6571135"/>
            <a:ext cx="795672" cy="24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6" tIns="45717" rIns="45716" bIns="45717" numCol="1" anchor="t" anchorCtr="0" compatLnSpc="1">
            <a:prstTxWarp prst="textNoShape">
              <a:avLst/>
            </a:prstTxWarp>
            <a:spAutoFit/>
          </a:bodyPr>
          <a:lstStyle>
            <a:lvl1pPr algn="r" defTabSz="673547" hangingPunct="1">
              <a:defRPr sz="1000"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78F5AE71-7EF1-4800-B1FF-81408226FF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9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ransition spd="med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/>
          <a:ea typeface="Arial"/>
          <a:cs typeface="Arial"/>
          <a:sym typeface="Arial" pitchFamily="34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/>
          <a:ea typeface="Arial"/>
          <a:cs typeface="Arial"/>
          <a:sym typeface="Arial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/>
          <a:ea typeface="Arial"/>
          <a:cs typeface="Arial"/>
          <a:sym typeface="Arial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/>
          <a:ea typeface="Arial"/>
          <a:cs typeface="Arial"/>
          <a:sym typeface="Arial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/>
          <a:ea typeface="Arial"/>
          <a:cs typeface="Arial"/>
          <a:sym typeface="Arial" pitchFamily="34" charset="0"/>
        </a:defRPr>
      </a:lvl5pPr>
      <a:lvl6pPr indent="457170" algn="r">
        <a:lnSpc>
          <a:spcPct val="90000"/>
        </a:lnSpc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indent="914340" algn="r">
        <a:lnSpc>
          <a:spcPct val="90000"/>
        </a:lnSpc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indent="1371510" algn="r">
        <a:lnSpc>
          <a:spcPct val="90000"/>
        </a:lnSpc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indent="1828680" algn="r">
        <a:lnSpc>
          <a:spcPct val="90000"/>
        </a:lnSpc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titleStyle>
    <p:bodyStyle>
      <a:lvl1pPr marL="342621" indent="-342621" algn="l" rtl="0" eaLnBrk="0" fontAlgn="base" hangingPunct="0">
        <a:spcBef>
          <a:spcPts val="1004"/>
        </a:spcBef>
        <a:spcAft>
          <a:spcPct val="0"/>
        </a:spcAft>
        <a:buSzPct val="100000"/>
        <a:buChar char="•"/>
        <a:defRPr sz="2800">
          <a:solidFill>
            <a:srgbClr val="00213B"/>
          </a:solidFill>
          <a:latin typeface="Arial Bold"/>
          <a:ea typeface="Arial Bold"/>
          <a:cs typeface="Arial Bold"/>
          <a:sym typeface="Arial Bold" pitchFamily="34" charset="0"/>
        </a:defRPr>
      </a:lvl1pPr>
      <a:lvl2pPr marL="491128" indent="-489959" algn="l" rtl="0" eaLnBrk="0" fontAlgn="base" hangingPunct="0">
        <a:spcBef>
          <a:spcPts val="1004"/>
        </a:spcBef>
        <a:spcAft>
          <a:spcPct val="0"/>
        </a:spcAft>
        <a:buSzPct val="100000"/>
        <a:buChar char="–"/>
        <a:defRPr sz="2800">
          <a:solidFill>
            <a:srgbClr val="00213B"/>
          </a:solidFill>
          <a:latin typeface="Arial Bold"/>
          <a:ea typeface="Arial Bold"/>
          <a:cs typeface="Arial Bold"/>
          <a:sym typeface="Arial Bold" pitchFamily="34" charset="0"/>
        </a:defRPr>
      </a:lvl2pPr>
      <a:lvl3pPr marL="205806" indent="-203467" algn="l" rtl="0" eaLnBrk="0" fontAlgn="base" hangingPunct="0">
        <a:spcBef>
          <a:spcPts val="1004"/>
        </a:spcBef>
        <a:spcAft>
          <a:spcPct val="0"/>
        </a:spcAft>
        <a:buSzPct val="80000"/>
        <a:buChar char="●"/>
        <a:defRPr sz="2800">
          <a:solidFill>
            <a:srgbClr val="00213B"/>
          </a:solidFill>
          <a:latin typeface="Arial Bold"/>
          <a:ea typeface="Arial Bold"/>
          <a:cs typeface="Arial Bold"/>
          <a:sym typeface="Arial Bold" pitchFamily="34" charset="0"/>
        </a:defRPr>
      </a:lvl3pPr>
      <a:lvl4pPr marL="411612" indent="-232702" algn="l" rtl="0" eaLnBrk="0" fontAlgn="base" hangingPunct="0">
        <a:spcBef>
          <a:spcPts val="1004"/>
        </a:spcBef>
        <a:spcAft>
          <a:spcPct val="0"/>
        </a:spcAft>
        <a:buSzPct val="80000"/>
        <a:buChar char="–"/>
        <a:defRPr sz="2800">
          <a:solidFill>
            <a:srgbClr val="00213B"/>
          </a:solidFill>
          <a:latin typeface="Arial Bold"/>
          <a:ea typeface="Arial Bold"/>
          <a:cs typeface="Arial Bold"/>
          <a:sym typeface="Arial Bold" pitchFamily="34" charset="0"/>
        </a:defRPr>
      </a:lvl4pPr>
      <a:lvl5pPr marL="594031" indent="-245564" algn="l" rtl="0" eaLnBrk="0" fontAlgn="base" hangingPunct="0">
        <a:spcBef>
          <a:spcPts val="1004"/>
        </a:spcBef>
        <a:spcAft>
          <a:spcPct val="0"/>
        </a:spcAft>
        <a:buSzPct val="100000"/>
        <a:buChar char="•"/>
        <a:defRPr sz="2800">
          <a:solidFill>
            <a:srgbClr val="00213B"/>
          </a:solidFill>
          <a:latin typeface="Arial Bold"/>
          <a:ea typeface="Arial Bold"/>
          <a:cs typeface="Arial Bold"/>
          <a:sym typeface="Arial Bold" pitchFamily="34" charset="0"/>
        </a:defRPr>
      </a:lvl5pPr>
      <a:lvl6pPr marL="2605868" indent="-320018">
        <a:spcBef>
          <a:spcPts val="1000"/>
        </a:spcBef>
        <a:buSzPct val="100000"/>
        <a:buChar char="»"/>
        <a:defRPr sz="2800">
          <a:solidFill>
            <a:srgbClr val="00213B"/>
          </a:solidFill>
          <a:latin typeface="Arial Bold"/>
          <a:ea typeface="Arial Bold"/>
          <a:cs typeface="Arial Bold"/>
          <a:sym typeface="Arial Bold"/>
        </a:defRPr>
      </a:lvl6pPr>
      <a:lvl7pPr marL="3063038" indent="-320018">
        <a:spcBef>
          <a:spcPts val="1000"/>
        </a:spcBef>
        <a:buSzPct val="100000"/>
        <a:buChar char="»"/>
        <a:defRPr sz="2800">
          <a:solidFill>
            <a:srgbClr val="00213B"/>
          </a:solidFill>
          <a:latin typeface="Arial Bold"/>
          <a:ea typeface="Arial Bold"/>
          <a:cs typeface="Arial Bold"/>
          <a:sym typeface="Arial Bold"/>
        </a:defRPr>
      </a:lvl7pPr>
      <a:lvl8pPr marL="3520209" indent="-320019">
        <a:spcBef>
          <a:spcPts val="1000"/>
        </a:spcBef>
        <a:buSzPct val="100000"/>
        <a:buChar char="»"/>
        <a:defRPr sz="2800">
          <a:solidFill>
            <a:srgbClr val="00213B"/>
          </a:solidFill>
          <a:latin typeface="Arial Bold"/>
          <a:ea typeface="Arial Bold"/>
          <a:cs typeface="Arial Bold"/>
          <a:sym typeface="Arial Bold"/>
        </a:defRPr>
      </a:lvl8pPr>
      <a:lvl9pPr marL="3977379" indent="-320019">
        <a:spcBef>
          <a:spcPts val="1000"/>
        </a:spcBef>
        <a:buSzPct val="100000"/>
        <a:buChar char="»"/>
        <a:defRPr sz="2800">
          <a:solidFill>
            <a:srgbClr val="00213B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17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34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51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68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585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02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19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36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0"/>
            <a:ext cx="9906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622425"/>
            <a:ext cx="9348787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0663" y="6570663"/>
            <a:ext cx="795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63080416-9A8D-4397-A5F3-DAB52AAB8A7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9" name="Picture 5" descr="UoG_keyline.eps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737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Arial" pitchFamily="-105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2800" b="1">
          <a:solidFill>
            <a:srgbClr val="00213B"/>
          </a:solidFill>
          <a:latin typeface="+mn-lt"/>
          <a:ea typeface="Arial" pitchFamily="-105" charset="0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Arial" pitchFamily="-105" charset="0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Arial" pitchFamily="-105" charset="0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ea typeface="Arial" pitchFamily="-105" charset="0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Arial" pitchFamily="-105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mponline.dcc.ac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mponline.dcc.ac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hyperlink" Target="mailto:research-openaccess@glasgow.ac.uk" TargetMode="External"/><Relationship Id="rId4" Type="http://schemas.openxmlformats.org/officeDocument/2006/relationships/hyperlink" Target="http://www.gla.ac.uk/media/media_227599_en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hyperlink" Target="https://dmponline.dcc.ac.uk/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-openaccess@gla.ac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hyperlink" Target="http://researchdata.gla.ac.uk/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39738" y="1641475"/>
            <a:ext cx="5859462" cy="1057275"/>
          </a:xfrm>
          <a:noFill/>
        </p:spPr>
        <p:txBody>
          <a:bodyPr/>
          <a:lstStyle/>
          <a:p>
            <a:r>
              <a:rPr lang="en-GB" sz="3200" dirty="0" smtClean="0"/>
              <a:t>Research Data Management</a:t>
            </a:r>
            <a:br>
              <a:rPr lang="en-GB" sz="3200" dirty="0" smtClean="0"/>
            </a:br>
            <a:r>
              <a:rPr lang="en-GB" sz="3200" dirty="0" smtClean="0"/>
              <a:t>November 2014</a:t>
            </a:r>
          </a:p>
        </p:txBody>
      </p:sp>
      <p:sp>
        <p:nvSpPr>
          <p:cNvPr id="1024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9738" y="2776538"/>
            <a:ext cx="6503987" cy="973137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endParaRPr lang="en-GB" sz="2000" dirty="0" smtClean="0"/>
          </a:p>
          <a:p>
            <a:pPr marL="0" indent="0">
              <a:lnSpc>
                <a:spcPct val="80000"/>
              </a:lnSpc>
            </a:pPr>
            <a:endParaRPr lang="en-GB" sz="2000" dirty="0" smtClean="0"/>
          </a:p>
          <a:p>
            <a:pPr marL="0" indent="0">
              <a:lnSpc>
                <a:spcPct val="80000"/>
              </a:lnSpc>
            </a:pPr>
            <a:r>
              <a:rPr lang="en-GB" sz="2000" dirty="0" smtClean="0"/>
              <a:t> </a:t>
            </a:r>
          </a:p>
          <a:p>
            <a:pPr marL="0" indent="0">
              <a:lnSpc>
                <a:spcPct val="80000"/>
              </a:lnSpc>
            </a:pPr>
            <a:r>
              <a:rPr lang="en-GB" sz="2000" dirty="0" smtClean="0"/>
              <a:t>Valerie McCutcheon, Research Information Manager</a:t>
            </a:r>
          </a:p>
        </p:txBody>
      </p:sp>
    </p:spTree>
  </p:cSld>
  <p:clrMapOvr>
    <a:masterClrMapping/>
  </p:clrMapOvr>
  <p:transition advTm="1244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313"/>
            <a:ext cx="9906000" cy="5178137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47700" y="4270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</a:pPr>
            <a:r>
              <a:rPr lang="en-GB" sz="3000" dirty="0" smtClean="0">
                <a:solidFill>
                  <a:schemeClr val="bg1"/>
                </a:solidFill>
              </a:rPr>
              <a:t>Dataset Record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30722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24097" t="19543" r="12411" b="18919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2855660304"/>
      </p:ext>
    </p:extLst>
  </p:cSld>
  <p:clrMapOvr>
    <a:masterClrMapping/>
  </p:clrMapOvr>
  <p:transition advTm="3015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7355" tIns="33677" rIns="67355" bIns="33677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0" y="2356644"/>
            <a:ext cx="8922550" cy="3548856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784" y="274588"/>
            <a:ext cx="8914433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0" tIns="45705" rIns="91410" bIns="45705"/>
          <a:lstStyle/>
          <a:p>
            <a:pPr algn="r" defTabSz="673547" eaLnBrk="0">
              <a:lnSpc>
                <a:spcPct val="90000"/>
              </a:lnSpc>
              <a:defRPr/>
            </a:pPr>
            <a:r>
              <a:rPr lang="en-GB" altLang="en-US" sz="3000" kern="0" dirty="0" smtClean="0">
                <a:solidFill>
                  <a:srgbClr val="FFFFFF"/>
                </a:solidFill>
                <a:latin typeface="Arial"/>
                <a:ea typeface="Arial" pitchFamily="-105" charset="0"/>
                <a:cs typeface="Arial"/>
              </a:rPr>
              <a:t>Data Management Plans</a:t>
            </a:r>
            <a:endParaRPr lang="en-GB" altLang="en-US" sz="3000" kern="0" dirty="0">
              <a:solidFill>
                <a:srgbClr val="FFFFFF"/>
              </a:solidFill>
              <a:latin typeface="Arial"/>
              <a:ea typeface="Arial" pitchFamily="-105" charset="0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1582" y="5999262"/>
            <a:ext cx="7622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1C598C">
                    <a:lumMod val="75000"/>
                  </a:srgbClr>
                </a:solidFill>
                <a:hlinkClick r:id="rId4"/>
              </a:rPr>
              <a:t>https://</a:t>
            </a:r>
            <a:r>
              <a:rPr lang="en-GB" sz="4000" b="1" dirty="0" smtClean="0">
                <a:solidFill>
                  <a:srgbClr val="1C598C">
                    <a:lumMod val="75000"/>
                  </a:srgbClr>
                </a:solidFill>
                <a:hlinkClick r:id="rId4"/>
              </a:rPr>
              <a:t>dmponline.dcc.ac.uk</a:t>
            </a:r>
            <a:r>
              <a:rPr lang="en-GB" sz="4000" b="1" dirty="0" smtClean="0">
                <a:solidFill>
                  <a:srgbClr val="1C598C">
                    <a:lumMod val="75000"/>
                  </a:srgbClr>
                </a:solidFill>
              </a:rPr>
              <a:t> 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7355" tIns="33677" rIns="67355" bIns="33677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784" y="274588"/>
            <a:ext cx="8914433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0" tIns="45705" rIns="91410" bIns="45705"/>
          <a:lstStyle/>
          <a:p>
            <a:pPr algn="r" defTabSz="673547" eaLnBrk="0">
              <a:lnSpc>
                <a:spcPct val="90000"/>
              </a:lnSpc>
              <a:defRPr/>
            </a:pPr>
            <a:r>
              <a:rPr lang="en-GB" altLang="en-US" sz="3000" kern="0" dirty="0" smtClean="0">
                <a:solidFill>
                  <a:srgbClr val="FFFFFF"/>
                </a:solidFill>
                <a:latin typeface="Arial"/>
                <a:ea typeface="Arial" pitchFamily="-105" charset="0"/>
                <a:cs typeface="Arial"/>
              </a:rPr>
              <a:t>Data Management Plans</a:t>
            </a:r>
            <a:endParaRPr lang="en-GB" altLang="en-US" sz="3000" kern="0" dirty="0">
              <a:solidFill>
                <a:srgbClr val="FFFFFF"/>
              </a:solidFill>
              <a:latin typeface="Arial"/>
              <a:ea typeface="Arial" pitchFamily="-105" charset="0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1582" y="5999262"/>
            <a:ext cx="7622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1C598C">
                    <a:lumMod val="75000"/>
                  </a:srgbClr>
                </a:solidFill>
                <a:hlinkClick r:id="rId3"/>
              </a:rPr>
              <a:t>https://</a:t>
            </a:r>
            <a:r>
              <a:rPr lang="en-GB" sz="4000" b="1" dirty="0" smtClean="0">
                <a:solidFill>
                  <a:srgbClr val="1C598C">
                    <a:lumMod val="75000"/>
                  </a:srgbClr>
                </a:solidFill>
                <a:hlinkClick r:id="rId3"/>
              </a:rPr>
              <a:t>dmponline.dcc.ac.uk</a:t>
            </a:r>
            <a:r>
              <a:rPr lang="en-GB" sz="4000" b="1" dirty="0" smtClean="0">
                <a:solidFill>
                  <a:srgbClr val="1C598C">
                    <a:lumMod val="75000"/>
                  </a:srgbClr>
                </a:solidFill>
              </a:rPr>
              <a:t> 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" y="1771650"/>
            <a:ext cx="9110445" cy="4180681"/>
          </a:xfrm>
        </p:spPr>
      </p:pic>
      <p:sp>
        <p:nvSpPr>
          <p:cNvPr id="7" name="Right Arrow 6"/>
          <p:cNvSpPr/>
          <p:nvPr/>
        </p:nvSpPr>
        <p:spPr>
          <a:xfrm>
            <a:off x="3825621" y="1847850"/>
            <a:ext cx="2254758" cy="1238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943350"/>
            <a:ext cx="3543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0000"/>
                </a:solidFill>
              </a:rPr>
              <a:t>University of Glasgow Guidance Built In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676400" y="398523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Glasgow-RD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338"/>
            <a:ext cx="9906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5905500" y="1044575"/>
            <a:ext cx="4000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http://www.gla.ac.uk/services/datamanagement/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153150" y="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70925"/>
      </p:ext>
    </p:extLst>
  </p:cSld>
  <p:clrMapOvr>
    <a:masterClrMapping/>
  </p:clrMapOvr>
  <p:transition advTm="1527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371600" y="2836863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What MUST staff do?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438275"/>
            <a:ext cx="9334500" cy="5286375"/>
          </a:xfrm>
        </p:spPr>
        <p:txBody>
          <a:bodyPr/>
          <a:lstStyle/>
          <a:p>
            <a:pPr marL="533400" lvl="4" indent="-533400">
              <a:lnSpc>
                <a:spcPct val="90000"/>
              </a:lnSpc>
              <a:buClrTx/>
            </a:pPr>
            <a:r>
              <a:rPr lang="en-GB" sz="2400" b="1" dirty="0" smtClean="0"/>
              <a:t>Ensure robust data storage - funders, subject repository, or secure backed up location </a:t>
            </a:r>
          </a:p>
          <a:p>
            <a:pPr marL="533400" lvl="4" indent="-533400">
              <a:lnSpc>
                <a:spcPct val="90000"/>
              </a:lnSpc>
              <a:buClrTx/>
            </a:pPr>
            <a:endParaRPr lang="en-GB" sz="2400" dirty="0" smtClean="0"/>
          </a:p>
          <a:p>
            <a:pPr marL="533400" lvl="4" indent="-533400">
              <a:lnSpc>
                <a:spcPct val="90000"/>
              </a:lnSpc>
              <a:buClrTx/>
            </a:pPr>
            <a:r>
              <a:rPr lang="en-GB" sz="2400" b="1" dirty="0" smtClean="0"/>
              <a:t>Adhere to University Code of Good Practice in Research </a:t>
            </a:r>
            <a:r>
              <a:rPr lang="en-GB" sz="2400" b="1" dirty="0" smtClean="0">
                <a:hlinkClick r:id="rId4"/>
              </a:rPr>
              <a:t>http://www.gla.ac.uk/media/media_227599_en.pdf</a:t>
            </a:r>
            <a:endParaRPr lang="en-GB" sz="2400" b="1" dirty="0" smtClean="0"/>
          </a:p>
          <a:p>
            <a:pPr marL="533400" lvl="4" indent="-533400">
              <a:lnSpc>
                <a:spcPct val="90000"/>
              </a:lnSpc>
              <a:buClrTx/>
              <a:buNone/>
            </a:pPr>
            <a:endParaRPr lang="en-GB" sz="2400" b="1" dirty="0" smtClean="0"/>
          </a:p>
          <a:p>
            <a:pPr marL="533400" lvl="4" indent="-533400">
              <a:lnSpc>
                <a:spcPct val="90000"/>
              </a:lnSpc>
              <a:buClrTx/>
            </a:pPr>
            <a:r>
              <a:rPr lang="en-GB" sz="2400" b="1" dirty="0" smtClean="0"/>
              <a:t>Add a statement on how to access underlying research materials to acknowledgements on papers</a:t>
            </a:r>
          </a:p>
          <a:p>
            <a:pPr marL="533400" lvl="4" indent="-533400">
              <a:lnSpc>
                <a:spcPct val="90000"/>
              </a:lnSpc>
              <a:buClrTx/>
            </a:pPr>
            <a:endParaRPr lang="en-GB" sz="2400" b="1" dirty="0"/>
          </a:p>
          <a:p>
            <a:pPr marL="533400" lvl="4" indent="-533400">
              <a:lnSpc>
                <a:spcPct val="90000"/>
              </a:lnSpc>
              <a:buClrTx/>
            </a:pPr>
            <a:r>
              <a:rPr lang="en-GB" sz="2400" b="1" dirty="0" smtClean="0"/>
              <a:t>How can we help you?</a:t>
            </a:r>
          </a:p>
          <a:p>
            <a:pPr marL="533400" lvl="4" indent="-533400">
              <a:lnSpc>
                <a:spcPct val="90000"/>
              </a:lnSpc>
              <a:buClrTx/>
              <a:buNone/>
            </a:pPr>
            <a:endParaRPr lang="en-GB" sz="2400" b="1" dirty="0" smtClean="0">
              <a:hlinkClick r:id="rId5"/>
            </a:endParaRPr>
          </a:p>
          <a:p>
            <a:pPr marL="533400" lvl="4" indent="-533400">
              <a:lnSpc>
                <a:spcPct val="90000"/>
              </a:lnSpc>
              <a:buClrTx/>
              <a:buNone/>
            </a:pPr>
            <a:r>
              <a:rPr lang="en-GB" sz="2400" b="1" dirty="0" smtClean="0">
                <a:hlinkClick r:id="rId5"/>
              </a:rPr>
              <a:t>research-openaccess@glasgow.ac.uk</a:t>
            </a:r>
            <a:endParaRPr lang="en-GB" sz="2400" b="1" dirty="0" smtClean="0"/>
          </a:p>
          <a:p>
            <a:pPr marL="533400" lvl="4" indent="-533400">
              <a:lnSpc>
                <a:spcPct val="90000"/>
              </a:lnSpc>
              <a:buClrTx/>
              <a:buNone/>
            </a:pPr>
            <a:endParaRPr lang="en-GB" sz="2400" dirty="0" smtClean="0"/>
          </a:p>
          <a:p>
            <a:pPr marL="536575" lvl="3" indent="-533400">
              <a:lnSpc>
                <a:spcPct val="90000"/>
              </a:lnSpc>
              <a:buFont typeface="Arial" charset="0"/>
              <a:buNone/>
            </a:pPr>
            <a:endParaRPr lang="en-GB" sz="1600" dirty="0" smtClean="0"/>
          </a:p>
          <a:p>
            <a:pPr marL="533400" lvl="4" indent="-533400">
              <a:lnSpc>
                <a:spcPct val="90000"/>
              </a:lnSpc>
              <a:buFontTx/>
              <a:buNone/>
            </a:pPr>
            <a:endParaRPr lang="en-GB" sz="16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Key Actions</a:t>
            </a:r>
          </a:p>
        </p:txBody>
      </p:sp>
    </p:spTree>
    <p:custDataLst>
      <p:tags r:id="rId1"/>
    </p:custDataLst>
  </p:cSld>
  <p:clrMapOvr>
    <a:masterClrMapping/>
  </p:clrMapOvr>
  <p:transition advTm="3811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ottish government 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2450" y="3151981"/>
            <a:ext cx="1629568" cy="162956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7513" y="1622425"/>
            <a:ext cx="9348787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3B"/>
                </a:solidFill>
                <a:effectLst/>
                <a:uLnTx/>
                <a:uFillTx/>
                <a:latin typeface="+mn-lt"/>
                <a:ea typeface="Arial" pitchFamily="-105" charset="0"/>
                <a:cs typeface="+mn-cs"/>
              </a:rPr>
              <a:t>Do </a:t>
            </a:r>
            <a:r>
              <a:rPr lang="en-GB" sz="2800" b="1" kern="0" noProof="0" dirty="0" err="1" smtClean="0">
                <a:solidFill>
                  <a:srgbClr val="00213B"/>
                </a:solidFill>
                <a:latin typeface="+mn-lt"/>
                <a:ea typeface="Arial" pitchFamily="-105" charset="0"/>
                <a:cs typeface="+mn-cs"/>
              </a:rPr>
              <a:t>dat</a:t>
            </a:r>
            <a:r>
              <a:rPr lang="en-GB" sz="2800" b="1" kern="0" dirty="0" smtClean="0">
                <a:solidFill>
                  <a:srgbClr val="00213B"/>
                </a:solidFill>
                <a:latin typeface="+mn-lt"/>
                <a:ea typeface="Arial" pitchFamily="-105" charset="0"/>
                <a:cs typeface="+mn-cs"/>
              </a:rPr>
              <a:t>a management 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213B"/>
                </a:solidFill>
                <a:effectLst/>
                <a:uLnTx/>
                <a:uFillTx/>
                <a:latin typeface="+mn-lt"/>
                <a:ea typeface="Arial" pitchFamily="-105" charset="0"/>
                <a:cs typeface="+mn-cs"/>
              </a:rPr>
              <a:t>requirements apply to my work?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213B"/>
              </a:solidFill>
              <a:effectLst/>
              <a:uLnTx/>
              <a:uFillTx/>
              <a:latin typeface="+mn-lt"/>
              <a:ea typeface="Arial" pitchFamily="-105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213B"/>
              </a:solidFill>
              <a:effectLst/>
              <a:uLnTx/>
              <a:uFillTx/>
              <a:latin typeface="+mn-lt"/>
              <a:ea typeface="Arial" pitchFamily="-105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213B"/>
              </a:solidFill>
              <a:effectLst/>
              <a:uLnTx/>
              <a:uFillTx/>
              <a:latin typeface="+mn-lt"/>
              <a:ea typeface="Arial" pitchFamily="-105" charset="0"/>
              <a:cs typeface="+mn-cs"/>
            </a:endParaRPr>
          </a:p>
        </p:txBody>
      </p:sp>
      <p:pic>
        <p:nvPicPr>
          <p:cNvPr id="6" name="Picture 5" descr="UK_Medical_Research_Council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50" y="2173815"/>
            <a:ext cx="2052637" cy="912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3575" y="231597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Yes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81350" y="3086098"/>
            <a:ext cx="641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Policy intent towards open access of research outputs.  Listened to researcher views on complexities.</a:t>
            </a:r>
            <a:endParaRPr lang="en-GB" sz="2400" b="1" dirty="0"/>
          </a:p>
        </p:txBody>
      </p:sp>
      <p:pic>
        <p:nvPicPr>
          <p:cNvPr id="9" name="Picture 8" descr="companies_house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" y="4610272"/>
            <a:ext cx="1638300" cy="990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59818" y="4465075"/>
            <a:ext cx="649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&amp; Any other Research - Good Research Practice, Freedom of Information, Data Protection</a:t>
            </a:r>
            <a:endParaRPr lang="en-GB" sz="2400" b="1" dirty="0"/>
          </a:p>
        </p:txBody>
      </p:sp>
      <p:pic>
        <p:nvPicPr>
          <p:cNvPr id="11" name="Picture 10" descr="ref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" y="5852793"/>
            <a:ext cx="2509837" cy="590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5650" y="5702993"/>
            <a:ext cx="661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Future Research Excellence Framework  Exercises </a:t>
            </a:r>
            <a:endParaRPr lang="en-GB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281136" y="5218212"/>
            <a:ext cx="6301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47700" y="4270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Why?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057514"/>
            <a:ext cx="2190750" cy="1028584"/>
          </a:xfrm>
          <a:prstGeom prst="rect">
            <a:avLst/>
          </a:prstGeom>
        </p:spPr>
      </p:pic>
    </p:spTree>
  </p:cSld>
  <p:clrMapOvr>
    <a:masterClrMapping/>
  </p:clrMapOvr>
  <p:transition advTm="6294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95784" y="1650876"/>
            <a:ext cx="9348546" cy="4822031"/>
          </a:xfrm>
        </p:spPr>
        <p:txBody>
          <a:bodyPr/>
          <a:lstStyle/>
          <a:p>
            <a:pPr marL="341301" indent="-341301">
              <a:defRPr/>
            </a:pPr>
            <a:r>
              <a:rPr lang="en-GB" altLang="en-US" sz="2400" dirty="0"/>
              <a:t>Papers should also include a statement on </a:t>
            </a:r>
            <a:r>
              <a:rPr lang="en-GB" altLang="en-US" sz="2400" u="sng" dirty="0"/>
              <a:t>how the underlying research materials</a:t>
            </a:r>
            <a:r>
              <a:rPr lang="en-GB" altLang="en-US" sz="2400" dirty="0"/>
              <a:t> - such as data, samples or models – </a:t>
            </a:r>
            <a:r>
              <a:rPr lang="en-GB" altLang="en-US" sz="2400" u="sng" dirty="0"/>
              <a:t>can be accessed</a:t>
            </a:r>
            <a:r>
              <a:rPr lang="en-GB" altLang="en-US" sz="2400" dirty="0"/>
              <a:t>.  It is not necessary that the data itself be openly accessible if there are compelling reasons against this.</a:t>
            </a:r>
          </a:p>
          <a:p>
            <a:pPr marL="0" indent="0">
              <a:buNone/>
              <a:defRPr/>
            </a:pPr>
            <a:endParaRPr lang="en-GB" altLang="en-US" sz="2400" dirty="0"/>
          </a:p>
          <a:p>
            <a:pPr marL="341301" indent="-341301">
              <a:defRPr/>
            </a:pPr>
            <a:endParaRPr lang="en-GB" altLang="en-US" sz="2400" dirty="0"/>
          </a:p>
          <a:p>
            <a:pPr marL="341301" indent="-341301">
              <a:defRPr/>
            </a:pPr>
            <a:endParaRPr lang="en-GB" alt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5785" y="274588"/>
            <a:ext cx="89144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8" tIns="45684" rIns="91368" bIns="45684"/>
          <a:lstStyle/>
          <a:p>
            <a:pPr algn="ctr" defTabSz="914100" eaLnBrk="0" hangingPunct="0">
              <a:lnSpc>
                <a:spcPct val="90000"/>
              </a:lnSpc>
              <a:defRPr/>
            </a:pPr>
            <a:r>
              <a:rPr lang="en-GB" sz="3000" kern="0" dirty="0">
                <a:solidFill>
                  <a:srgbClr val="FFFFFF"/>
                </a:solidFill>
                <a:latin typeface="Arial"/>
                <a:ea typeface="Arial" pitchFamily="-105" charset="0"/>
                <a:cs typeface="Arial"/>
                <a:sym typeface="Helvetica" charset="0"/>
              </a:rPr>
              <a:t>Open Access Policies –</a:t>
            </a:r>
          </a:p>
          <a:p>
            <a:pPr algn="ctr" defTabSz="914100" eaLnBrk="0" hangingPunct="0">
              <a:lnSpc>
                <a:spcPct val="90000"/>
              </a:lnSpc>
              <a:defRPr/>
            </a:pPr>
            <a:r>
              <a:rPr lang="en-GB" sz="3000" kern="0" dirty="0">
                <a:solidFill>
                  <a:srgbClr val="FFFFFF"/>
                </a:solidFill>
                <a:latin typeface="Arial"/>
                <a:ea typeface="Arial" pitchFamily="-105" charset="0"/>
                <a:cs typeface="Arial"/>
                <a:sym typeface="Helvetica" charset="0"/>
              </a:rPr>
              <a:t> Data Access</a:t>
            </a:r>
          </a:p>
        </p:txBody>
      </p:sp>
      <p:pic>
        <p:nvPicPr>
          <p:cNvPr id="75781" name="Picture 7" descr="https://encrypted-tbn3.gstatic.com/images?q=tbn:ANd9GcR11R-VPD6dfgnrZKx9SgM_zaWQePxG0mDJE5EPyoh8KQ6JIw8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5" y="3887763"/>
            <a:ext cx="1748544" cy="223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5" t="25899" r="2238" b="20233"/>
          <a:stretch>
            <a:fillRect/>
          </a:stretch>
        </p:blipFill>
        <p:spPr bwMode="auto">
          <a:xfrm>
            <a:off x="3362866" y="3586388"/>
            <a:ext cx="3030327" cy="270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62866" y="6314407"/>
            <a:ext cx="3650661" cy="344995"/>
          </a:xfrm>
          <a:prstGeom prst="rect">
            <a:avLst/>
          </a:prstGeom>
        </p:spPr>
        <p:txBody>
          <a:bodyPr lIns="67339" tIns="33669" rIns="67339" bIns="33669">
            <a:spAutoFit/>
          </a:bodyPr>
          <a:lstStyle/>
          <a:p>
            <a:pPr defTabSz="333193" hangingPunct="0">
              <a:defRPr/>
            </a:pPr>
            <a:r>
              <a:rPr lang="en-GB" sz="1800" dirty="0">
                <a:solidFill>
                  <a:srgbClr val="FFFFFF">
                    <a:lumMod val="75000"/>
                  </a:srgbClr>
                </a:solidFill>
                <a:latin typeface="Helvetica" charset="0"/>
                <a:cs typeface="Arial"/>
                <a:sym typeface="Helvetica" charset="0"/>
                <a:hlinkClick r:id="rId5"/>
              </a:rPr>
              <a:t>https://dmponline.dcc.ac.uk/</a:t>
            </a:r>
            <a:r>
              <a:rPr lang="en-GB" sz="1800" dirty="0">
                <a:solidFill>
                  <a:srgbClr val="FFFFFF">
                    <a:lumMod val="75000"/>
                  </a:srgbClr>
                </a:solidFill>
                <a:latin typeface="Helvetica" charset="0"/>
                <a:cs typeface="Arial"/>
                <a:sym typeface="Helvetica" charset="0"/>
              </a:rPr>
              <a:t> </a:t>
            </a:r>
          </a:p>
        </p:txBody>
      </p:sp>
      <p:grpSp>
        <p:nvGrpSpPr>
          <p:cNvPr id="75784" name="Group 20"/>
          <p:cNvGrpSpPr>
            <a:grpSpLocks/>
          </p:cNvGrpSpPr>
          <p:nvPr/>
        </p:nvGrpSpPr>
        <p:grpSpPr bwMode="auto">
          <a:xfrm>
            <a:off x="6824886" y="3545087"/>
            <a:ext cx="2796946" cy="2636983"/>
            <a:chOff x="6872329" y="1205326"/>
            <a:chExt cx="2369813" cy="1385720"/>
          </a:xfrm>
        </p:grpSpPr>
        <p:pic>
          <p:nvPicPr>
            <p:cNvPr id="75786" name="Picture 17" descr="IBM TS3500 Libraries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329" y="1205326"/>
              <a:ext cx="2350098" cy="109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6946097" y="2494005"/>
              <a:ext cx="2296045" cy="97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>
              <a:spAutoFit/>
            </a:bodyPr>
            <a:lstStyle/>
            <a:p>
              <a:pPr defTabSz="33675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prstClr val="black"/>
                  </a:solidFill>
                  <a:latin typeface="Arial"/>
                  <a:cs typeface="Arial"/>
                  <a:sym typeface="Helvetica" charset="0"/>
                </a:rPr>
                <a:t>Fully automated and managed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380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rIns="91428"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52563" indent="-252563" eaLnBrk="1" hangingPunct="1">
              <a:lnSpc>
                <a:spcPct val="90000"/>
              </a:lnSpc>
              <a:buNone/>
              <a:defRPr/>
            </a:pPr>
            <a:endParaRPr lang="en-GB" altLang="en-US" dirty="0" smtClean="0">
              <a:latin typeface="Arial Bold" pitchFamily="34" charset="0"/>
              <a:cs typeface="Arial Bold" pitchFamily="34" charset="0"/>
            </a:endParaRPr>
          </a:p>
          <a:p>
            <a:pPr marL="252563" indent="-252563">
              <a:defRPr/>
            </a:pPr>
            <a:endParaRPr lang="en-GB" altLang="en-US" dirty="0" smtClean="0">
              <a:latin typeface="Arial Bold" pitchFamily="34" charset="0"/>
              <a:cs typeface="Arial Bold" pitchFamily="34" charset="0"/>
            </a:endParaRPr>
          </a:p>
          <a:p>
            <a:pPr>
              <a:defRPr/>
            </a:pPr>
            <a:endParaRPr lang="en-GB" altLang="en-US" dirty="0" smtClean="0">
              <a:latin typeface="Arial Bold" pitchFamily="34" charset="0"/>
              <a:cs typeface="Arial Bold" pitchFamily="34" charset="0"/>
            </a:endParaRPr>
          </a:p>
          <a:p>
            <a:pPr marL="0" indent="0">
              <a:buNone/>
              <a:defRPr/>
            </a:pPr>
            <a:endParaRPr lang="en-GB" altLang="en-US" dirty="0" smtClean="0">
              <a:latin typeface="Arial Bold" pitchFamily="34" charset="0"/>
              <a:cs typeface="Arial Bold" pitchFamily="34" charset="0"/>
            </a:endParaRPr>
          </a:p>
          <a:p>
            <a:pPr marL="0" indent="0">
              <a:buNone/>
              <a:defRPr/>
            </a:pPr>
            <a:endParaRPr lang="en-GB" altLang="en-US" b="1" dirty="0" smtClean="0">
              <a:latin typeface="Arial Bold" pitchFamily="34" charset="0"/>
              <a:cs typeface="Arial Bold" pitchFamily="34" charset="0"/>
            </a:endParaRPr>
          </a:p>
          <a:p>
            <a:pPr>
              <a:defRPr/>
            </a:pPr>
            <a:r>
              <a:rPr lang="en-GB" altLang="en-US" b="1" dirty="0" smtClean="0">
                <a:latin typeface="Arial Bold" pitchFamily="34" charset="0"/>
                <a:cs typeface="Arial Bold" pitchFamily="34" charset="0"/>
              </a:rPr>
              <a:t>Data registry January 2013</a:t>
            </a:r>
          </a:p>
          <a:p>
            <a:pPr marL="252563" indent="-252563">
              <a:defRPr/>
            </a:pPr>
            <a:r>
              <a:rPr lang="en-GB" altLang="en-US" dirty="0" smtClean="0">
                <a:latin typeface="Arial Bold" pitchFamily="34" charset="0"/>
                <a:cs typeface="Arial Bold" pitchFamily="34" charset="0"/>
              </a:rPr>
              <a:t>Provide data storage </a:t>
            </a:r>
            <a:r>
              <a:rPr lang="en-GB" altLang="en-US" u="sng" dirty="0" smtClean="0">
                <a:latin typeface="Arial Bold" pitchFamily="34" charset="0"/>
                <a:cs typeface="Arial Bold" pitchFamily="34" charset="0"/>
              </a:rPr>
              <a:t>for those who need it</a:t>
            </a:r>
          </a:p>
          <a:p>
            <a:pPr marL="252563" indent="-252563">
              <a:defRPr/>
            </a:pPr>
            <a:r>
              <a:rPr lang="en-GB" altLang="en-US" dirty="0" smtClean="0">
                <a:latin typeface="Arial Bold" pitchFamily="34" charset="0"/>
                <a:cs typeface="Arial Bold" pitchFamily="34" charset="0"/>
              </a:rPr>
              <a:t>Training and support  - e.g. Data Management Plans </a:t>
            </a:r>
          </a:p>
          <a:p>
            <a:pPr marL="252563" indent="-252563">
              <a:defRPr/>
            </a:pPr>
            <a:r>
              <a:rPr lang="en-GB" altLang="en-US" dirty="0" smtClean="0">
                <a:latin typeface="Arial Bold" pitchFamily="34" charset="0"/>
                <a:cs typeface="Arial Bold" pitchFamily="34" charset="0"/>
              </a:rPr>
              <a:t>Seek clarification of requirements</a:t>
            </a:r>
          </a:p>
          <a:p>
            <a:pPr marL="252563" indent="-252563">
              <a:buNone/>
              <a:defRPr/>
            </a:pPr>
            <a:endParaRPr lang="en-GB" altLang="en-US" dirty="0" smtClean="0"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73732" name="Rectangle 2"/>
          <p:cNvSpPr txBox="1">
            <a:spLocks noChangeArrowheads="1"/>
          </p:cNvSpPr>
          <p:nvPr/>
        </p:nvSpPr>
        <p:spPr bwMode="auto">
          <a:xfrm>
            <a:off x="556675" y="262534"/>
            <a:ext cx="89144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defTabSz="1241425" eaLnBrk="0">
              <a:spcBef>
                <a:spcPct val="30000"/>
              </a:spcBef>
              <a:buChar char="•"/>
              <a:defRPr sz="3800" b="1">
                <a:solidFill>
                  <a:srgbClr val="00213B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1425" eaLnBrk="0">
              <a:spcBef>
                <a:spcPct val="30000"/>
              </a:spcBef>
              <a:buChar char="–"/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1425" eaLnBrk="0">
              <a:spcBef>
                <a:spcPct val="3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 sz="3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1425" eaLnBrk="0">
              <a:spcBef>
                <a:spcPct val="30000"/>
              </a:spcBef>
              <a:buClr>
                <a:schemeClr val="tx2"/>
              </a:buClr>
              <a:buSzPct val="80000"/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1425" eaLnBrk="0">
              <a:spcBef>
                <a:spcPct val="30000"/>
              </a:spcBef>
              <a:buClr>
                <a:schemeClr val="tx2"/>
              </a:buClr>
              <a:buChar char="•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1425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1425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1425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1425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000" b="0" dirty="0" smtClean="0">
                <a:solidFill>
                  <a:srgbClr val="FFFFFF"/>
                </a:solidFill>
                <a:sym typeface="Helvetica" charset="0"/>
              </a:rPr>
              <a:t>           Research Data – Support Available  </a:t>
            </a:r>
            <a:endParaRPr lang="en-GB" altLang="en-US" sz="3000" b="0" dirty="0">
              <a:solidFill>
                <a:srgbClr val="FFFFFF"/>
              </a:solidFill>
              <a:sym typeface="Helvetica" charset="0"/>
            </a:endParaRPr>
          </a:p>
        </p:txBody>
      </p:sp>
      <p:pic>
        <p:nvPicPr>
          <p:cNvPr id="7680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74" y="1665052"/>
            <a:ext cx="6482033" cy="218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7" descr="C:\Users\vmc2y\AppData\Local\Microsoft\Windows\Temporary Internet Files\Content.IE5\EK4KAZAS\MC9003245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2" y="1337523"/>
            <a:ext cx="1491237" cy="300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9" descr="C:\Users\vmc2y\AppData\Local\Microsoft\Windows\Temporary Internet Files\Content.IE5\DK2V6X21\MP90043080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08" y="2226841"/>
            <a:ext cx="1991600" cy="123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799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LIVE JANUARY 2013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pPr lvl="4" eaLnBrk="1" hangingPunct="1">
              <a:lnSpc>
                <a:spcPct val="90000"/>
              </a:lnSpc>
            </a:pPr>
            <a:r>
              <a:rPr lang="en-GB" sz="2800" b="1" dirty="0" smtClean="0"/>
              <a:t>Help with data citation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2800" b="1" dirty="0" smtClean="0"/>
              <a:t>Linked data storage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2800" b="1" dirty="0" smtClean="0"/>
              <a:t>Visibility for datasets</a:t>
            </a:r>
            <a:endParaRPr lang="en-GB" b="1" dirty="0" smtClean="0"/>
          </a:p>
          <a:p>
            <a:pPr lvl="4" eaLnBrk="1" hangingPunct="1">
              <a:lnSpc>
                <a:spcPct val="90000"/>
              </a:lnSpc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Data Registry</a:t>
            </a:r>
          </a:p>
        </p:txBody>
      </p:sp>
      <p:pic>
        <p:nvPicPr>
          <p:cNvPr id="20484" name="Picture 5" descr="data stor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713" y="1666875"/>
            <a:ext cx="4713287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690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4800" dirty="0" smtClean="0"/>
              <a:t>Title of dataset</a:t>
            </a:r>
          </a:p>
          <a:p>
            <a:pPr eaLnBrk="1" hangingPunct="1">
              <a:lnSpc>
                <a:spcPct val="90000"/>
              </a:lnSpc>
            </a:pPr>
            <a:r>
              <a:rPr lang="en-GB" sz="4800" dirty="0" smtClean="0"/>
              <a:t>Creator/s</a:t>
            </a:r>
          </a:p>
          <a:p>
            <a:pPr eaLnBrk="1" hangingPunct="1">
              <a:lnSpc>
                <a:spcPct val="90000"/>
              </a:lnSpc>
            </a:pPr>
            <a:r>
              <a:rPr lang="en-GB" sz="4800" dirty="0" smtClean="0"/>
              <a:t>Original Publication URL </a:t>
            </a:r>
          </a:p>
          <a:p>
            <a:pPr eaLnBrk="1" hangingPunct="1">
              <a:lnSpc>
                <a:spcPct val="90000"/>
              </a:lnSpc>
            </a:pPr>
            <a:r>
              <a:rPr lang="en-GB" sz="4800" dirty="0" smtClean="0"/>
              <a:t>Publication Date of dataset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Metadata</a:t>
            </a:r>
          </a:p>
        </p:txBody>
      </p:sp>
    </p:spTree>
  </p:cSld>
  <p:clrMapOvr>
    <a:masterClrMapping/>
  </p:clrMapOvr>
  <p:transition advTm="1417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200" dirty="0" smtClean="0"/>
              <a:t>Some journals require</a:t>
            </a:r>
          </a:p>
          <a:p>
            <a:pPr eaLnBrk="1" hangingPunct="1">
              <a:lnSpc>
                <a:spcPct val="90000"/>
              </a:lnSpc>
            </a:pPr>
            <a:r>
              <a:rPr lang="en-GB" sz="3200" dirty="0" smtClean="0"/>
              <a:t>Allows the impact of data to be tracked</a:t>
            </a:r>
          </a:p>
          <a:p>
            <a:pPr eaLnBrk="1" hangingPunct="1">
              <a:lnSpc>
                <a:spcPct val="90000"/>
              </a:lnSpc>
            </a:pPr>
            <a:r>
              <a:rPr lang="en-GB" sz="3200" dirty="0" smtClean="0"/>
              <a:t>Glasgow format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32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GB" sz="3200" dirty="0" smtClean="0"/>
              <a:t>‘</a:t>
            </a:r>
            <a:r>
              <a:rPr lang="en-US" sz="3200" dirty="0" smtClean="0"/>
              <a:t>10.XXXX/gla.researchdata.2013.29’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dirty="0" smtClean="0"/>
              <a:t>Example from UKDA:</a:t>
            </a:r>
            <a:endParaRPr lang="en-GB" sz="3200" dirty="0" smtClean="0">
              <a:hlinkClick r:id="rId3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sz="3200" dirty="0" smtClean="0">
                <a:hlinkClick r:id="rId3"/>
              </a:rPr>
              <a:t>http://dx.doi.org/10.5255/UKDA-SN-7106-1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36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GB" sz="4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Digital Object Identifier Service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 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</p:spTree>
  </p:cSld>
  <p:clrMapOvr>
    <a:masterClrMapping/>
  </p:clrMapOvr>
  <p:transition advTm="1491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The Future?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  <p:pic>
        <p:nvPicPr>
          <p:cNvPr id="6" name="Picture 5" descr="dryad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6136" y="1390650"/>
            <a:ext cx="3344863" cy="1866900"/>
          </a:xfrm>
          <a:prstGeom prst="rect">
            <a:avLst/>
          </a:prstGeom>
        </p:spPr>
      </p:pic>
      <p:pic>
        <p:nvPicPr>
          <p:cNvPr id="7" name="Picture 6" descr="uk data service esr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50" y="1453554"/>
            <a:ext cx="2843458" cy="1727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5900" y="3524250"/>
            <a:ext cx="7624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hlinkClick r:id="rId5"/>
              </a:rPr>
              <a:t>http://researchdata.gla.ac.uk/</a:t>
            </a:r>
            <a:endParaRPr lang="en-GB" sz="4000" dirty="0" smtClean="0"/>
          </a:p>
          <a:p>
            <a:endParaRPr lang="en-GB" dirty="0"/>
          </a:p>
        </p:txBody>
      </p:sp>
      <p:pic>
        <p:nvPicPr>
          <p:cNvPr id="10" name="Picture 9" descr="uk ma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47900" y="4244977"/>
            <a:ext cx="1409700" cy="2349500"/>
          </a:xfrm>
          <a:prstGeom prst="rect">
            <a:avLst/>
          </a:prstGeom>
        </p:spPr>
      </p:pic>
      <p:pic>
        <p:nvPicPr>
          <p:cNvPr id="11" name="Picture 10" descr="world ma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95875" y="4376737"/>
            <a:ext cx="2343150" cy="1952625"/>
          </a:xfrm>
          <a:prstGeom prst="rect">
            <a:avLst/>
          </a:prstGeom>
        </p:spPr>
      </p:pic>
      <p:pic>
        <p:nvPicPr>
          <p:cNvPr id="12" name="Picture 11" descr="pap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96972" y="1657350"/>
            <a:ext cx="3209028" cy="1814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24800" y="2019300"/>
            <a:ext cx="165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Your Research Paper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6953250" y="4171950"/>
            <a:ext cx="123825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Tm="3399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DATASET EXA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" y="2185987"/>
            <a:ext cx="8839200" cy="335756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7700" y="4270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</a:pPr>
            <a:r>
              <a:rPr lang="en-GB" sz="3000" dirty="0" smtClean="0">
                <a:solidFill>
                  <a:schemeClr val="bg1"/>
                </a:solidFill>
              </a:rPr>
              <a:t>Dataset Record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"/>
</p:tagLst>
</file>

<file path=ppt/theme/theme1.xml><?xml version="1.0" encoding="utf-8"?>
<a:theme xmlns:a="http://schemas.openxmlformats.org/drawingml/2006/main" name="standardWhit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1C598C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1C598C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standardWhit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347</Words>
  <Application>Microsoft Office PowerPoint</Application>
  <PresentationFormat>A4 Paper (210x297 mm)</PresentationFormat>
  <Paragraphs>89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standardWhite</vt:lpstr>
      <vt:lpstr>1_Default</vt:lpstr>
      <vt:lpstr>1_standardWhite</vt:lpstr>
      <vt:lpstr>Research Data Management November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MUST staff do?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creator>Lynn Bell</dc:creator>
  <cp:lastModifiedBy>vmc2y</cp:lastModifiedBy>
  <cp:revision>456</cp:revision>
  <dcterms:created xsi:type="dcterms:W3CDTF">2010-08-13T14:02:38Z</dcterms:created>
  <dcterms:modified xsi:type="dcterms:W3CDTF">2014-11-21T09:29:38Z</dcterms:modified>
</cp:coreProperties>
</file>